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74"/>
    <p:sldId id="257" r:id="rId75"/>
    <p:sldId id="258" r:id="rId76"/>
    <p:sldId id="259" r:id="rId77"/>
    <p:sldId id="260" r:id="rId78"/>
    <p:sldId id="261" r:id="rId79"/>
    <p:sldId id="262" r:id="rId80"/>
    <p:sldId id="263" r:id="rId81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Open Sans Extra Bold" charset="1" panose="020B0906030804020204"/>
      <p:regular r:id="rId18"/>
    </p:embeddedFont>
    <p:embeddedFont>
      <p:font typeface="Open Sans Extra Bold Italics" charset="1" panose="020B0906030804020204"/>
      <p:regular r:id="rId19"/>
    </p:embeddedFont>
    <p:embeddedFont>
      <p:font typeface="Playfair Display" charset="1" panose="00000500000000000000"/>
      <p:regular r:id="rId20"/>
    </p:embeddedFont>
    <p:embeddedFont>
      <p:font typeface="Playfair Display Bold" charset="1" panose="00000800000000000000"/>
      <p:regular r:id="rId21"/>
    </p:embeddedFont>
    <p:embeddedFont>
      <p:font typeface="Playfair Display Italics" charset="1" panose="00000500000000000000"/>
      <p:regular r:id="rId22"/>
    </p:embeddedFont>
    <p:embeddedFont>
      <p:font typeface="Playfair Display Bold Italics" charset="1" panose="00000800000000000000"/>
      <p:regular r:id="rId23"/>
    </p:embeddedFont>
    <p:embeddedFont>
      <p:font typeface="Playfair Display Heavy" charset="1" panose="00000A00000000000000"/>
      <p:regular r:id="rId24"/>
    </p:embeddedFont>
    <p:embeddedFont>
      <p:font typeface="Playfair Display Heavy Italics" charset="1" panose="00000A00000000000000"/>
      <p:regular r:id="rId25"/>
    </p:embeddedFont>
    <p:embeddedFont>
      <p:font typeface="Canva Sans" charset="1" panose="020B0503030501040103"/>
      <p:regular r:id="rId26"/>
    </p:embeddedFont>
    <p:embeddedFont>
      <p:font typeface="Canva Sans Bold" charset="1" panose="020B0803030501040103"/>
      <p:regular r:id="rId27"/>
    </p:embeddedFont>
    <p:embeddedFont>
      <p:font typeface="Canva Sans Italics" charset="1" panose="020B0503030501040103"/>
      <p:regular r:id="rId28"/>
    </p:embeddedFont>
    <p:embeddedFont>
      <p:font typeface="Canva Sans Bold Italics" charset="1" panose="020B0803030501040103"/>
      <p:regular r:id="rId29"/>
    </p:embeddedFont>
    <p:embeddedFont>
      <p:font typeface="Canva Sans Medium" charset="1" panose="020B0603030501040103"/>
      <p:regular r:id="rId30"/>
    </p:embeddedFont>
    <p:embeddedFont>
      <p:font typeface="Canva Sans Medium Italics" charset="1" panose="020B0603030501040103"/>
      <p:regular r:id="rId31"/>
    </p:embeddedFont>
    <p:embeddedFont>
      <p:font typeface="Poppins" charset="1" panose="00000500000000000000"/>
      <p:regular r:id="rId32"/>
    </p:embeddedFont>
    <p:embeddedFont>
      <p:font typeface="Poppins Bold" charset="1" panose="00000800000000000000"/>
      <p:regular r:id="rId33"/>
    </p:embeddedFont>
    <p:embeddedFont>
      <p:font typeface="Poppins Italics" charset="1" panose="00000500000000000000"/>
      <p:regular r:id="rId34"/>
    </p:embeddedFont>
    <p:embeddedFont>
      <p:font typeface="Poppins Bold Italics" charset="1" panose="00000800000000000000"/>
      <p:regular r:id="rId35"/>
    </p:embeddedFont>
    <p:embeddedFont>
      <p:font typeface="Poppins Thin" charset="1" panose="00000300000000000000"/>
      <p:regular r:id="rId36"/>
    </p:embeddedFont>
    <p:embeddedFont>
      <p:font typeface="Poppins Thin Italics" charset="1" panose="00000300000000000000"/>
      <p:regular r:id="rId37"/>
    </p:embeddedFont>
    <p:embeddedFont>
      <p:font typeface="Poppins Extra-Light" charset="1" panose="00000300000000000000"/>
      <p:regular r:id="rId38"/>
    </p:embeddedFont>
    <p:embeddedFont>
      <p:font typeface="Poppins Extra-Light Italics" charset="1" panose="00000300000000000000"/>
      <p:regular r:id="rId39"/>
    </p:embeddedFont>
    <p:embeddedFont>
      <p:font typeface="Poppins Light" charset="1" panose="00000400000000000000"/>
      <p:regular r:id="rId40"/>
    </p:embeddedFont>
    <p:embeddedFont>
      <p:font typeface="Poppins Light Italics" charset="1" panose="00000400000000000000"/>
      <p:regular r:id="rId41"/>
    </p:embeddedFont>
    <p:embeddedFont>
      <p:font typeface="Poppins Medium" charset="1" panose="00000600000000000000"/>
      <p:regular r:id="rId42"/>
    </p:embeddedFont>
    <p:embeddedFont>
      <p:font typeface="Poppins Medium Italics" charset="1" panose="00000600000000000000"/>
      <p:regular r:id="rId43"/>
    </p:embeddedFont>
    <p:embeddedFont>
      <p:font typeface="Poppins Semi-Bold" charset="1" panose="00000700000000000000"/>
      <p:regular r:id="rId44"/>
    </p:embeddedFont>
    <p:embeddedFont>
      <p:font typeface="Poppins Semi-Bold Italics" charset="1" panose="00000700000000000000"/>
      <p:regular r:id="rId45"/>
    </p:embeddedFont>
    <p:embeddedFont>
      <p:font typeface="Poppins Ultra-Bold" charset="1" panose="00000900000000000000"/>
      <p:regular r:id="rId46"/>
    </p:embeddedFont>
    <p:embeddedFont>
      <p:font typeface="Poppins Ultra-Bold Italics" charset="1" panose="00000900000000000000"/>
      <p:regular r:id="rId47"/>
    </p:embeddedFont>
    <p:embeddedFont>
      <p:font typeface="Poppins Heavy" charset="1" panose="00000A00000000000000"/>
      <p:regular r:id="rId48"/>
    </p:embeddedFont>
    <p:embeddedFont>
      <p:font typeface="Poppins Heavy Italics" charset="1" panose="00000A00000000000000"/>
      <p:regular r:id="rId49"/>
    </p:embeddedFont>
    <p:embeddedFont>
      <p:font typeface="Aileron" charset="1" panose="00000500000000000000"/>
      <p:regular r:id="rId50"/>
    </p:embeddedFont>
    <p:embeddedFont>
      <p:font typeface="Aileron Bold" charset="1" panose="00000800000000000000"/>
      <p:regular r:id="rId51"/>
    </p:embeddedFont>
    <p:embeddedFont>
      <p:font typeface="Aileron Italics" charset="1" panose="00000500000000000000"/>
      <p:regular r:id="rId52"/>
    </p:embeddedFont>
    <p:embeddedFont>
      <p:font typeface="Aileron Bold Italics" charset="1" panose="00000800000000000000"/>
      <p:regular r:id="rId53"/>
    </p:embeddedFont>
    <p:embeddedFont>
      <p:font typeface="Aileron Thin" charset="1" panose="00000300000000000000"/>
      <p:regular r:id="rId54"/>
    </p:embeddedFont>
    <p:embeddedFont>
      <p:font typeface="Aileron Thin Italics" charset="1" panose="00000300000000000000"/>
      <p:regular r:id="rId55"/>
    </p:embeddedFont>
    <p:embeddedFont>
      <p:font typeface="Aileron Light" charset="1" panose="00000400000000000000"/>
      <p:regular r:id="rId56"/>
    </p:embeddedFont>
    <p:embeddedFont>
      <p:font typeface="Aileron Light Italics" charset="1" panose="00000400000000000000"/>
      <p:regular r:id="rId57"/>
    </p:embeddedFont>
    <p:embeddedFont>
      <p:font typeface="Aileron Ultra-Bold" charset="1" panose="00000A00000000000000"/>
      <p:regular r:id="rId58"/>
    </p:embeddedFont>
    <p:embeddedFont>
      <p:font typeface="Aileron Ultra-Bold Italics" charset="1" panose="00000A00000000000000"/>
      <p:regular r:id="rId59"/>
    </p:embeddedFont>
    <p:embeddedFont>
      <p:font typeface="Aileron Heavy" charset="1" panose="00000A00000000000000"/>
      <p:regular r:id="rId60"/>
    </p:embeddedFont>
    <p:embeddedFont>
      <p:font typeface="Aileron Heavy Italics" charset="1" panose="00000A00000000000000"/>
      <p:regular r:id="rId61"/>
    </p:embeddedFont>
    <p:embeddedFont>
      <p:font typeface="Inter" charset="1" panose="020B0502030000000004"/>
      <p:regular r:id="rId62"/>
    </p:embeddedFont>
    <p:embeddedFont>
      <p:font typeface="Inter Bold" charset="1" panose="020B0802030000000004"/>
      <p:regular r:id="rId63"/>
    </p:embeddedFont>
    <p:embeddedFont>
      <p:font typeface="Inter Italics" charset="1" panose="020B0502030000000004"/>
      <p:regular r:id="rId64"/>
    </p:embeddedFont>
    <p:embeddedFont>
      <p:font typeface="Inter Bold Italics" charset="1" panose="020B0802030000000004"/>
      <p:regular r:id="rId65"/>
    </p:embeddedFont>
    <p:embeddedFont>
      <p:font typeface="Inter Thin" charset="1" panose="020B0A02050000000004"/>
      <p:regular r:id="rId66"/>
    </p:embeddedFont>
    <p:embeddedFont>
      <p:font typeface="Inter Thin Italics" charset="1" panose="020B0A02050000000004"/>
      <p:regular r:id="rId67"/>
    </p:embeddedFont>
    <p:embeddedFont>
      <p:font typeface="Inter Extra-Light" charset="1" panose="02000503000000020004"/>
      <p:regular r:id="rId68"/>
    </p:embeddedFont>
    <p:embeddedFont>
      <p:font typeface="Inter Light" charset="1" panose="02000503000000020004"/>
      <p:regular r:id="rId69"/>
    </p:embeddedFont>
    <p:embeddedFont>
      <p:font typeface="Inter Medium" charset="1" panose="02000503000000020004"/>
      <p:regular r:id="rId70"/>
    </p:embeddedFont>
    <p:embeddedFont>
      <p:font typeface="Inter Semi-Bold" charset="1" panose="02000503000000020004"/>
      <p:regular r:id="rId71"/>
    </p:embeddedFont>
    <p:embeddedFont>
      <p:font typeface="Inter Ultra-Bold" charset="1" panose="02000503000000020004"/>
      <p:regular r:id="rId72"/>
    </p:embeddedFont>
    <p:embeddedFont>
      <p:font typeface="Inter Heavy" charset="1" panose="02000503000000020004"/>
      <p:regular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slides/slide1.xml" Type="http://schemas.openxmlformats.org/officeDocument/2006/relationships/slide"/><Relationship Id="rId75" Target="slides/slide2.xml" Type="http://schemas.openxmlformats.org/officeDocument/2006/relationships/slide"/><Relationship Id="rId76" Target="slides/slide3.xml" Type="http://schemas.openxmlformats.org/officeDocument/2006/relationships/slide"/><Relationship Id="rId77" Target="slides/slide4.xml" Type="http://schemas.openxmlformats.org/officeDocument/2006/relationships/slide"/><Relationship Id="rId78" Target="slides/slide5.xml" Type="http://schemas.openxmlformats.org/officeDocument/2006/relationships/slide"/><Relationship Id="rId79" Target="slides/slide6.xml" Type="http://schemas.openxmlformats.org/officeDocument/2006/relationships/slide"/><Relationship Id="rId8" Target="fonts/font8.fntdata" Type="http://schemas.openxmlformats.org/officeDocument/2006/relationships/font"/><Relationship Id="rId80" Target="slides/slide7.xml" Type="http://schemas.openxmlformats.org/officeDocument/2006/relationships/slide"/><Relationship Id="rId81" Target="slides/slide8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https://www.canva.com/design/DAFy5TQaoGo/TEhldYf857p0AdemGpEFFw/edit?utm_content=DAFy5TQaoGo&amp;utm_campaign=designshare&amp;utm_medium=link2&amp;utm_source=sharebutton" TargetMode="External" Type="http://schemas.openxmlformats.org/officeDocument/2006/relationships/hyperlink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jpeg" Type="http://schemas.openxmlformats.org/officeDocument/2006/relationships/image"/><Relationship Id="rId9" Target="../media/image20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573550"/>
            <a:ext cx="8631065" cy="30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9"/>
              </a:lnSpc>
              <a:spcBef>
                <a:spcPct val="0"/>
              </a:spcBef>
            </a:pPr>
            <a:r>
              <a:rPr lang="en-US" sz="5756">
                <a:solidFill>
                  <a:srgbClr val="051D40"/>
                </a:solidFill>
                <a:latin typeface="Open Sans Extra Bold"/>
              </a:rPr>
              <a:t>NIRF Analyzer: The Predictor and Enhancement Adviser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141416" y="3037243"/>
            <a:ext cx="9146584" cy="5246370"/>
            <a:chOff x="0" y="0"/>
            <a:chExt cx="7981950" cy="45783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67" t="0" r="-67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391331" y="1274015"/>
            <a:ext cx="6027941" cy="743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1"/>
              </a:lnSpc>
              <a:spcBef>
                <a:spcPct val="0"/>
              </a:spcBef>
            </a:pPr>
            <a:r>
              <a:rPr lang="en-US" sz="4086" spc="-81">
                <a:solidFill>
                  <a:srgbClr val="5B98BA"/>
                </a:solidFill>
                <a:latin typeface="Poppins Bold"/>
              </a:rPr>
              <a:t>Team - TOXIC BREEZE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00737" y="1903633"/>
            <a:ext cx="6027941" cy="70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41"/>
              </a:lnSpc>
              <a:spcBef>
                <a:spcPct val="0"/>
              </a:spcBef>
            </a:pPr>
            <a:r>
              <a:rPr lang="en-US" sz="3886" spc="-77">
                <a:solidFill>
                  <a:srgbClr val="13538A"/>
                </a:solidFill>
                <a:latin typeface="Poppins"/>
              </a:rPr>
              <a:t>Problem Statement - 1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7159" y="831173"/>
            <a:ext cx="13900862" cy="8624655"/>
            <a:chOff x="0" y="0"/>
            <a:chExt cx="4567509" cy="28338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7509" cy="2833866"/>
            </a:xfrm>
            <a:custGeom>
              <a:avLst/>
              <a:gdLst/>
              <a:ahLst/>
              <a:cxnLst/>
              <a:rect r="r" b="b" t="t" l="l"/>
              <a:pathLst>
                <a:path h="2833866" w="4567509">
                  <a:moveTo>
                    <a:pt x="4443049" y="2833866"/>
                  </a:moveTo>
                  <a:lnTo>
                    <a:pt x="124460" y="2833866"/>
                  </a:lnTo>
                  <a:cubicBezTo>
                    <a:pt x="55880" y="2833866"/>
                    <a:pt x="0" y="2777986"/>
                    <a:pt x="0" y="27094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43049" y="0"/>
                  </a:lnTo>
                  <a:cubicBezTo>
                    <a:pt x="4511629" y="0"/>
                    <a:pt x="4567509" y="55880"/>
                    <a:pt x="4567509" y="124460"/>
                  </a:cubicBezTo>
                  <a:lnTo>
                    <a:pt x="4567509" y="2709406"/>
                  </a:lnTo>
                  <a:cubicBezTo>
                    <a:pt x="4567509" y="2777986"/>
                    <a:pt x="4511629" y="2833866"/>
                    <a:pt x="4443049" y="2833866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64325" y="327420"/>
            <a:ext cx="4182156" cy="1402560"/>
            <a:chOff x="0" y="0"/>
            <a:chExt cx="5576208" cy="187008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576208" cy="1851829"/>
              <a:chOff x="0" y="0"/>
              <a:chExt cx="17317337" cy="57509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317337" cy="5850055"/>
              </a:xfrm>
              <a:custGeom>
                <a:avLst/>
                <a:gdLst/>
                <a:ahLst/>
                <a:cxnLst/>
                <a:rect r="r" b="b" t="t" l="l"/>
                <a:pathLst>
                  <a:path h="5850055" w="17317337">
                    <a:moveTo>
                      <a:pt x="16695037" y="5279825"/>
                    </a:moveTo>
                    <a:cubicBezTo>
                      <a:pt x="16695037" y="5273475"/>
                      <a:pt x="16696306" y="5268395"/>
                      <a:pt x="16696306" y="5260775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5260775"/>
                    </a:lnTo>
                    <a:cubicBezTo>
                      <a:pt x="0" y="5530015"/>
                      <a:pt x="209550" y="5750995"/>
                      <a:pt x="466090" y="5750995"/>
                    </a:cubicBezTo>
                    <a:lnTo>
                      <a:pt x="16228947" y="5750995"/>
                    </a:lnTo>
                    <a:cubicBezTo>
                      <a:pt x="16341978" y="5750995"/>
                      <a:pt x="16446117" y="5707815"/>
                      <a:pt x="16526128" y="5637965"/>
                    </a:cubicBezTo>
                    <a:cubicBezTo>
                      <a:pt x="16656937" y="5709084"/>
                      <a:pt x="16969356" y="5850055"/>
                      <a:pt x="17316067" y="5643045"/>
                    </a:cubicBezTo>
                    <a:cubicBezTo>
                      <a:pt x="17317337" y="5643045"/>
                      <a:pt x="17004917" y="5644315"/>
                      <a:pt x="16695037" y="5279825"/>
                    </a:cubicBezTo>
                    <a:close/>
                  </a:path>
                </a:pathLst>
              </a:custGeom>
              <a:solidFill>
                <a:srgbClr val="FF0045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680911" y="115302"/>
              <a:ext cx="4214386" cy="1572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28"/>
                </a:lnSpc>
                <a:spcBef>
                  <a:spcPct val="0"/>
                </a:spcBef>
              </a:pPr>
              <a:r>
                <a:rPr lang="en-US" sz="3449" spc="-34">
                  <a:solidFill>
                    <a:srgbClr val="FFFFFF"/>
                  </a:solidFill>
                  <a:latin typeface="DM Sans Bold"/>
                </a:rPr>
                <a:t>PROBLEM STATEMENT</a:t>
              </a: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990079" y="2938095"/>
            <a:ext cx="9297921" cy="5333175"/>
            <a:chOff x="0" y="0"/>
            <a:chExt cx="7981950" cy="45783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67" t="0" r="-67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67159" y="2065522"/>
            <a:ext cx="9960672" cy="305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49293" indent="-374647" lvl="1">
              <a:lnSpc>
                <a:spcPts val="4858"/>
              </a:lnSpc>
              <a:buFont typeface="Arial"/>
              <a:buChar char="•"/>
            </a:pPr>
            <a:r>
              <a:rPr lang="en-US" sz="3470">
                <a:solidFill>
                  <a:srgbClr val="FFFFFF"/>
                </a:solidFill>
                <a:latin typeface="DM Sans Bold"/>
              </a:rPr>
              <a:t>NIRF ranks colleges in India based on various factors.</a:t>
            </a:r>
          </a:p>
          <a:p>
            <a:pPr marL="749293" indent="-374647" lvl="1">
              <a:lnSpc>
                <a:spcPts val="4858"/>
              </a:lnSpc>
              <a:buFont typeface="Arial"/>
              <a:buChar char="•"/>
            </a:pPr>
            <a:r>
              <a:rPr lang="en-US" sz="3470">
                <a:solidFill>
                  <a:srgbClr val="FFFFFF"/>
                </a:solidFill>
                <a:latin typeface="DM Sans Bold"/>
              </a:rPr>
              <a:t>But manual NIRF rank tracking is slow. Analyzing college trends is time-consuming.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7159" y="5927598"/>
            <a:ext cx="8659300" cy="340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6822" indent="-348411" lvl="1">
              <a:lnSpc>
                <a:spcPts val="4518"/>
              </a:lnSpc>
              <a:buFont typeface="Arial"/>
              <a:buChar char="•"/>
            </a:pPr>
            <a:r>
              <a:rPr lang="en-US" sz="3227">
                <a:solidFill>
                  <a:srgbClr val="FDFDFD"/>
                </a:solidFill>
                <a:latin typeface="DM Sans Bold"/>
              </a:rPr>
              <a:t>Solution: We are developing an automated platform using Machine Learning and Data Visualization for faster and enhanced Analysis for NIRF Rankings.</a:t>
            </a:r>
          </a:p>
          <a:p>
            <a:pPr marL="0" indent="0" lvl="0">
              <a:lnSpc>
                <a:spcPts val="451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1892" y="1417781"/>
            <a:ext cx="6634544" cy="5434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67"/>
              </a:lnSpc>
            </a:pPr>
            <a:r>
              <a:rPr lang="en-US" sz="4800" spc="-48">
                <a:solidFill>
                  <a:srgbClr val="100F0D"/>
                </a:solidFill>
                <a:latin typeface="DM Sans Bold"/>
              </a:rPr>
              <a:t>   Key Te</a:t>
            </a:r>
            <a:r>
              <a:rPr lang="en-US" sz="4800" spc="-48">
                <a:solidFill>
                  <a:srgbClr val="100F0D"/>
                </a:solidFill>
                <a:latin typeface="DM Sans Bold"/>
              </a:rPr>
              <a:t>chnologies :</a:t>
            </a:r>
          </a:p>
          <a:p>
            <a:pPr algn="l" marL="0" indent="0" lvl="0">
              <a:lnSpc>
                <a:spcPts val="5567"/>
              </a:lnSpc>
            </a:pPr>
          </a:p>
          <a:p>
            <a:pPr algn="l" marL="820424" indent="-410212" lvl="1">
              <a:lnSpc>
                <a:spcPts val="4408"/>
              </a:lnSpc>
              <a:buFont typeface="Arial"/>
              <a:buChar char="•"/>
            </a:pPr>
            <a:r>
              <a:rPr lang="en-US" sz="3800" spc="-38">
                <a:solidFill>
                  <a:srgbClr val="100F0D"/>
                </a:solidFill>
                <a:latin typeface="DM Sans"/>
              </a:rPr>
              <a:t>Python’s Streamlit library</a:t>
            </a:r>
          </a:p>
          <a:p>
            <a:pPr algn="l">
              <a:lnSpc>
                <a:spcPts val="4408"/>
              </a:lnSpc>
            </a:pPr>
          </a:p>
          <a:p>
            <a:pPr algn="l" marL="820424" indent="-410212" lvl="1">
              <a:lnSpc>
                <a:spcPts val="4408"/>
              </a:lnSpc>
              <a:buFont typeface="Arial"/>
              <a:buChar char="•"/>
            </a:pPr>
            <a:r>
              <a:rPr lang="en-US" sz="3800" spc="-38">
                <a:solidFill>
                  <a:srgbClr val="100F0D"/>
                </a:solidFill>
                <a:latin typeface="DM Sans"/>
              </a:rPr>
              <a:t>Data Visualization using Power BI</a:t>
            </a:r>
          </a:p>
          <a:p>
            <a:pPr algn="l">
              <a:lnSpc>
                <a:spcPts val="4408"/>
              </a:lnSpc>
            </a:pPr>
          </a:p>
          <a:p>
            <a:pPr algn="l" marL="820424" indent="-410212" lvl="1">
              <a:lnSpc>
                <a:spcPts val="4408"/>
              </a:lnSpc>
              <a:buFont typeface="Arial"/>
              <a:buChar char="•"/>
            </a:pPr>
            <a:r>
              <a:rPr lang="en-US" sz="3800" spc="-38">
                <a:solidFill>
                  <a:srgbClr val="100F0D"/>
                </a:solidFill>
                <a:latin typeface="DM Sans"/>
              </a:rPr>
              <a:t>Machine Learning</a:t>
            </a:r>
          </a:p>
          <a:p>
            <a:pPr algn="l" marL="0" indent="0" lvl="0">
              <a:lnSpc>
                <a:spcPts val="5567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7004512" y="685070"/>
            <a:ext cx="10859452" cy="9086990"/>
            <a:chOff x="0" y="0"/>
            <a:chExt cx="13238602" cy="11077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38603" cy="11077818"/>
            </a:xfrm>
            <a:custGeom>
              <a:avLst/>
              <a:gdLst/>
              <a:ahLst/>
              <a:cxnLst/>
              <a:rect r="r" b="b" t="t" l="l"/>
              <a:pathLst>
                <a:path h="11077818" w="13238603">
                  <a:moveTo>
                    <a:pt x="1293380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0773018"/>
                  </a:lnTo>
                  <a:cubicBezTo>
                    <a:pt x="0" y="10941928"/>
                    <a:pt x="135890" y="11077818"/>
                    <a:pt x="304800" y="11077818"/>
                  </a:cubicBezTo>
                  <a:lnTo>
                    <a:pt x="12933802" y="11077818"/>
                  </a:lnTo>
                  <a:cubicBezTo>
                    <a:pt x="13102712" y="11077818"/>
                    <a:pt x="13238603" y="10941928"/>
                    <a:pt x="13238603" y="10773018"/>
                  </a:cubicBezTo>
                  <a:lnTo>
                    <a:pt x="13238603" y="304800"/>
                  </a:lnTo>
                  <a:cubicBezTo>
                    <a:pt x="13238603" y="135890"/>
                    <a:pt x="13102712" y="0"/>
                    <a:pt x="129338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747997" y="4039326"/>
            <a:ext cx="9395024" cy="227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23"/>
              </a:lnSpc>
            </a:pPr>
            <a:r>
              <a:rPr lang="en-US" sz="3295" spc="-32">
                <a:solidFill>
                  <a:srgbClr val="100F0D"/>
                </a:solidFill>
                <a:latin typeface="DM Sans Bold"/>
              </a:rPr>
              <a:t> ML Model</a:t>
            </a:r>
          </a:p>
          <a:p>
            <a:pPr algn="l" marL="0" indent="0" lvl="0">
              <a:lnSpc>
                <a:spcPts val="3823"/>
              </a:lnSpc>
            </a:pPr>
          </a:p>
          <a:p>
            <a:pPr algn="l" marL="628118" indent="-314059" lvl="1">
              <a:lnSpc>
                <a:spcPts val="3374"/>
              </a:lnSpc>
              <a:buFont typeface="Arial"/>
              <a:buChar char="•"/>
            </a:pPr>
            <a:r>
              <a:rPr lang="en-US" sz="2909" spc="-29">
                <a:solidFill>
                  <a:srgbClr val="100F0D"/>
                </a:solidFill>
                <a:latin typeface="DM Sans"/>
              </a:rPr>
              <a:t>ML model trained using engineering institution ranks using NIRF data from 2016-2021.</a:t>
            </a:r>
          </a:p>
          <a:p>
            <a:pPr algn="l" marL="0" indent="0" lvl="0">
              <a:lnSpc>
                <a:spcPts val="382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747997" y="1304464"/>
            <a:ext cx="9395024" cy="237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3"/>
              </a:lnSpc>
            </a:pPr>
            <a:r>
              <a:rPr lang="en-US" sz="3295" spc="-32">
                <a:solidFill>
                  <a:srgbClr val="100F0D"/>
                </a:solidFill>
                <a:latin typeface="DM Sans Bold"/>
              </a:rPr>
              <a:t>Streamlit using Python</a:t>
            </a:r>
          </a:p>
          <a:p>
            <a:pPr algn="l" marL="0" indent="0" lvl="0">
              <a:lnSpc>
                <a:spcPts val="3823"/>
              </a:lnSpc>
            </a:pPr>
          </a:p>
          <a:p>
            <a:pPr algn="l" marL="649708" indent="-324854" lvl="1">
              <a:lnSpc>
                <a:spcPts val="3490"/>
              </a:lnSpc>
              <a:buFont typeface="Arial"/>
              <a:buChar char="•"/>
            </a:pPr>
            <a:r>
              <a:rPr lang="en-US" sz="3009" spc="-30">
                <a:solidFill>
                  <a:srgbClr val="100F0D"/>
                </a:solidFill>
                <a:latin typeface="DM Sans"/>
              </a:rPr>
              <a:t>A frontend platform is created using Python’s Streamlit Library.</a:t>
            </a:r>
          </a:p>
          <a:p>
            <a:pPr algn="l" marL="0" indent="0" lvl="0">
              <a:lnSpc>
                <a:spcPts val="428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736726" y="6861890"/>
            <a:ext cx="9395024" cy="2178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3"/>
              </a:lnSpc>
            </a:pPr>
            <a:r>
              <a:rPr lang="en-US" sz="3295" spc="-32">
                <a:solidFill>
                  <a:srgbClr val="100F0D"/>
                </a:solidFill>
                <a:latin typeface="DM Sans Bold"/>
              </a:rPr>
              <a:t>Data Visualization using Power BI</a:t>
            </a:r>
          </a:p>
          <a:p>
            <a:pPr>
              <a:lnSpc>
                <a:spcPts val="3026"/>
              </a:lnSpc>
            </a:pPr>
          </a:p>
          <a:p>
            <a:pPr algn="l" marL="628117" indent="-314058" lvl="1">
              <a:lnSpc>
                <a:spcPts val="3374"/>
              </a:lnSpc>
              <a:buFont typeface="Arial"/>
              <a:buChar char="•"/>
            </a:pPr>
            <a:r>
              <a:rPr lang="en-US" sz="2909" spc="-29">
                <a:solidFill>
                  <a:srgbClr val="100F0D"/>
                </a:solidFill>
                <a:latin typeface="DM Sans"/>
              </a:rPr>
              <a:t>Power BI was used to create an engaging and easily understandable visualization.</a:t>
            </a:r>
          </a:p>
          <a:p>
            <a:pPr algn="l" marL="0" indent="0" lvl="0">
              <a:lnSpc>
                <a:spcPts val="3823"/>
              </a:lnSpc>
            </a:pPr>
          </a:p>
        </p:txBody>
      </p:sp>
      <p:sp>
        <p:nvSpPr>
          <p:cNvPr name="AutoShape 9" id="9"/>
          <p:cNvSpPr/>
          <p:nvPr/>
        </p:nvSpPr>
        <p:spPr>
          <a:xfrm>
            <a:off x="321772" y="242768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0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783052" y="280750"/>
          <a:ext cx="14914398" cy="9771658"/>
        </p:xfrm>
        <a:graphic>
          <a:graphicData uri="http://schemas.openxmlformats.org/drawingml/2006/table">
            <a:tbl>
              <a:tblPr/>
              <a:tblGrid>
                <a:gridCol w="14914398"/>
              </a:tblGrid>
              <a:tr h="1954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47"/>
                        </a:lnSpc>
                        <a:defRPr/>
                      </a:pPr>
                      <a:r>
                        <a:rPr lang="en-US" sz="2462">
                          <a:solidFill>
                            <a:srgbClr val="FFFFFF"/>
                          </a:solidFill>
                          <a:latin typeface="Aileron Bold"/>
                        </a:rPr>
                        <a:t>     1. TRL (Teaching, Learning, an</a:t>
                      </a:r>
                      <a:r>
                        <a:rPr lang="en-US" sz="2462">
                          <a:solidFill>
                            <a:srgbClr val="FFFFFF"/>
                          </a:solidFill>
                          <a:latin typeface="Aileron Bold"/>
                        </a:rPr>
                        <a:t>d Resources): Teaching quality, Learning effectiveness, and Resource availability -  30% of the rank.</a:t>
                      </a:r>
                      <a:endParaRPr lang="en-US" sz="1100"/>
                    </a:p>
                  </a:txBody>
                  <a:tcPr marL="226196" marR="226196" marT="226196" marB="226196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38A"/>
                    </a:solidFill>
                  </a:tcPr>
                </a:tc>
              </a:tr>
              <a:tr h="1954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57"/>
                        </a:lnSpc>
                        <a:defRPr/>
                      </a:pPr>
                      <a:r>
                        <a:rPr lang="en-US" sz="2612">
                          <a:solidFill>
                            <a:srgbClr val="FFFFFF"/>
                          </a:solidFill>
                          <a:latin typeface="Aileron Bold"/>
                        </a:rPr>
                        <a:t>      2. RP (Research and Professional Practice): Also 30%  - Research productivity, Publications, Patents, and Industry collaborations.</a:t>
                      </a:r>
                      <a:endParaRPr lang="en-US" sz="1100"/>
                    </a:p>
                  </a:txBody>
                  <a:tcPr marL="226196" marR="226196" marT="226196" marB="226196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E89"/>
                    </a:solidFill>
                  </a:tcPr>
                </a:tc>
              </a:tr>
              <a:tr h="1954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57"/>
                        </a:lnSpc>
                        <a:defRPr/>
                      </a:pPr>
                      <a:r>
                        <a:rPr lang="en-US" sz="2612">
                          <a:solidFill>
                            <a:srgbClr val="FFFFFF"/>
                          </a:solidFill>
                          <a:latin typeface="Aileron Bold"/>
                        </a:rPr>
                        <a:t>3. GO (Graduation Outcomes): 20%, Students' Success post-graduation, including Job placements, Further education, and Income.</a:t>
                      </a:r>
                      <a:endParaRPr lang="en-US" sz="1100"/>
                    </a:p>
                  </a:txBody>
                  <a:tcPr marL="226196" marR="226196" marT="226196" marB="226196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77B6"/>
                    </a:solidFill>
                  </a:tcPr>
                </a:tc>
              </a:tr>
              <a:tr h="1954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57"/>
                        </a:lnSpc>
                        <a:defRPr/>
                      </a:pPr>
                      <a:r>
                        <a:rPr lang="en-US" sz="2612">
                          <a:solidFill>
                            <a:srgbClr val="FFFFFF"/>
                          </a:solidFill>
                          <a:latin typeface="Aileron Bold"/>
                        </a:rPr>
                        <a:t>         4. OI (Outreach and Inclusivity): 10% - Community Engagement, Diversity promotion, and Inclusivity efforts.</a:t>
                      </a:r>
                      <a:endParaRPr lang="en-US" sz="1100"/>
                    </a:p>
                  </a:txBody>
                  <a:tcPr marL="226196" marR="226196" marT="226196" marB="226196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8AAD"/>
                    </a:solidFill>
                  </a:tcPr>
                </a:tc>
              </a:tr>
              <a:tr h="1954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57"/>
                        </a:lnSpc>
                        <a:defRPr/>
                      </a:pPr>
                      <a:r>
                        <a:rPr lang="en-US" sz="2612">
                          <a:solidFill>
                            <a:srgbClr val="FFFFFF"/>
                          </a:solidFill>
                          <a:latin typeface="Aileron Bold"/>
                        </a:rPr>
                        <a:t>     5. Peer Perception: Also 10%, Feedback from peers, Academics, and Public regarding an institution's quality and reputation.</a:t>
                      </a:r>
                      <a:endParaRPr lang="en-US" sz="1100"/>
                    </a:p>
                  </a:txBody>
                  <a:tcPr marL="226196" marR="226196" marT="226196" marB="226196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B3CF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2027130" y="280750"/>
            <a:ext cx="1511845" cy="1759238"/>
            <a:chOff x="0" y="0"/>
            <a:chExt cx="2015793" cy="234565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015793" cy="2345650"/>
              <a:chOff x="0" y="0"/>
              <a:chExt cx="6985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74084" y="202571"/>
              <a:ext cx="1667625" cy="1940509"/>
              <a:chOff x="0" y="0"/>
              <a:chExt cx="6985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2027130" y="2257413"/>
            <a:ext cx="1511845" cy="1759238"/>
            <a:chOff x="0" y="0"/>
            <a:chExt cx="2015793" cy="234565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015793" cy="2345650"/>
              <a:chOff x="0" y="0"/>
              <a:chExt cx="6985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74084" y="202571"/>
              <a:ext cx="1667625" cy="1940509"/>
              <a:chOff x="0" y="0"/>
              <a:chExt cx="6985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2027130" y="6214038"/>
            <a:ext cx="1511845" cy="1759238"/>
            <a:chOff x="0" y="0"/>
            <a:chExt cx="2015793" cy="234565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2015793" cy="2345650"/>
              <a:chOff x="0" y="0"/>
              <a:chExt cx="6985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74084" y="202571"/>
              <a:ext cx="1667625" cy="1940509"/>
              <a:chOff x="0" y="0"/>
              <a:chExt cx="6985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0">
            <a:off x="2027130" y="8293170"/>
            <a:ext cx="1511845" cy="1759238"/>
            <a:chOff x="0" y="0"/>
            <a:chExt cx="2015793" cy="234565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2015793" cy="2345650"/>
              <a:chOff x="0" y="0"/>
              <a:chExt cx="6985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74084" y="202571"/>
              <a:ext cx="1667625" cy="1940509"/>
              <a:chOff x="0" y="0"/>
              <a:chExt cx="6985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557782" y="722710"/>
              <a:ext cx="900229" cy="900229"/>
            </a:xfrm>
            <a:custGeom>
              <a:avLst/>
              <a:gdLst/>
              <a:ahLst/>
              <a:cxnLst/>
              <a:rect r="r" b="b" t="t" l="l"/>
              <a:pathLst>
                <a:path h="900229" w="900229">
                  <a:moveTo>
                    <a:pt x="0" y="0"/>
                  </a:moveTo>
                  <a:lnTo>
                    <a:pt x="900229" y="0"/>
                  </a:lnTo>
                  <a:lnTo>
                    <a:pt x="900229" y="900230"/>
                  </a:lnTo>
                  <a:lnTo>
                    <a:pt x="0" y="900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2027130" y="4235725"/>
            <a:ext cx="1511845" cy="1759238"/>
            <a:chOff x="0" y="0"/>
            <a:chExt cx="2015793" cy="2345650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2015793" cy="2345650"/>
              <a:chOff x="0" y="0"/>
              <a:chExt cx="6985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74084" y="202571"/>
              <a:ext cx="1667625" cy="1940509"/>
              <a:chOff x="0" y="0"/>
              <a:chExt cx="6985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</p:grpSp>
      <p:sp>
        <p:nvSpPr>
          <p:cNvPr name="Freeform 39" id="39"/>
          <p:cNvSpPr/>
          <p:nvPr/>
        </p:nvSpPr>
        <p:spPr>
          <a:xfrm flipH="false" flipV="false" rot="0">
            <a:off x="2299614" y="681325"/>
            <a:ext cx="966877" cy="958087"/>
          </a:xfrm>
          <a:custGeom>
            <a:avLst/>
            <a:gdLst/>
            <a:ahLst/>
            <a:cxnLst/>
            <a:rect r="r" b="b" t="t" l="l"/>
            <a:pathLst>
              <a:path h="958087" w="966877">
                <a:moveTo>
                  <a:pt x="0" y="0"/>
                </a:moveTo>
                <a:lnTo>
                  <a:pt x="966876" y="0"/>
                </a:lnTo>
                <a:lnTo>
                  <a:pt x="966876" y="958087"/>
                </a:lnTo>
                <a:lnTo>
                  <a:pt x="0" y="958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2335382" y="4816906"/>
            <a:ext cx="895340" cy="586041"/>
          </a:xfrm>
          <a:custGeom>
            <a:avLst/>
            <a:gdLst/>
            <a:ahLst/>
            <a:cxnLst/>
            <a:rect r="r" b="b" t="t" l="l"/>
            <a:pathLst>
              <a:path h="586041" w="895340">
                <a:moveTo>
                  <a:pt x="0" y="0"/>
                </a:moveTo>
                <a:lnTo>
                  <a:pt x="895340" y="0"/>
                </a:lnTo>
                <a:lnTo>
                  <a:pt x="895340" y="586041"/>
                </a:lnTo>
                <a:lnTo>
                  <a:pt x="0" y="5860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209645" y="2605048"/>
            <a:ext cx="1021077" cy="1021077"/>
          </a:xfrm>
          <a:custGeom>
            <a:avLst/>
            <a:gdLst/>
            <a:ahLst/>
            <a:cxnLst/>
            <a:rect r="r" b="b" t="t" l="l"/>
            <a:pathLst>
              <a:path h="1021077" w="1021077">
                <a:moveTo>
                  <a:pt x="0" y="0"/>
                </a:moveTo>
                <a:lnTo>
                  <a:pt x="1021077" y="0"/>
                </a:lnTo>
                <a:lnTo>
                  <a:pt x="1021077" y="1021077"/>
                </a:lnTo>
                <a:lnTo>
                  <a:pt x="0" y="10210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2180084" y="6490688"/>
            <a:ext cx="1205937" cy="1205937"/>
          </a:xfrm>
          <a:custGeom>
            <a:avLst/>
            <a:gdLst/>
            <a:ahLst/>
            <a:cxnLst/>
            <a:rect r="r" b="b" t="t" l="l"/>
            <a:pathLst>
              <a:path h="1205937" w="1205937">
                <a:moveTo>
                  <a:pt x="0" y="0"/>
                </a:moveTo>
                <a:lnTo>
                  <a:pt x="1205937" y="0"/>
                </a:lnTo>
                <a:lnTo>
                  <a:pt x="1205937" y="1205937"/>
                </a:lnTo>
                <a:lnTo>
                  <a:pt x="0" y="12059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-5400000">
            <a:off x="-2956121" y="4496708"/>
            <a:ext cx="7611845" cy="10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89"/>
              </a:lnSpc>
            </a:pPr>
            <a:r>
              <a:rPr lang="en-US" sz="6299" spc="188">
                <a:solidFill>
                  <a:srgbClr val="9777B6"/>
                </a:solidFill>
                <a:latin typeface="Aileron Heavy"/>
              </a:rPr>
              <a:t>5 KEY CRITERIAS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46976" y="283727"/>
            <a:ext cx="12512324" cy="1910940"/>
            <a:chOff x="0" y="0"/>
            <a:chExt cx="2836643" cy="4332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6643" cy="433225"/>
            </a:xfrm>
            <a:custGeom>
              <a:avLst/>
              <a:gdLst/>
              <a:ahLst/>
              <a:cxnLst/>
              <a:rect r="r" b="b" t="t" l="l"/>
              <a:pathLst>
                <a:path h="433225" w="2836643">
                  <a:moveTo>
                    <a:pt x="0" y="0"/>
                  </a:moveTo>
                  <a:lnTo>
                    <a:pt x="2836643" y="0"/>
                  </a:lnTo>
                  <a:lnTo>
                    <a:pt x="2836643" y="433225"/>
                  </a:lnTo>
                  <a:lnTo>
                    <a:pt x="0" y="433225"/>
                  </a:lnTo>
                  <a:close/>
                </a:path>
              </a:pathLst>
            </a:custGeom>
            <a:solidFill>
              <a:srgbClr val="78DD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836643" cy="4427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Aileron Bold"/>
                </a:rPr>
                <a:t>                    IMPROVED DATA ANALYSIS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69236" y="876215"/>
            <a:ext cx="725964" cy="72596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78DDE4"/>
                  </a:solidFill>
                  <a:latin typeface="Aileron Bold"/>
                </a:rPr>
                <a:t>1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-5400000">
            <a:off x="-821070" y="4086108"/>
            <a:ext cx="5118766" cy="164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129"/>
              </a:lnSpc>
            </a:pPr>
            <a:r>
              <a:rPr lang="en-US" sz="10099">
                <a:solidFill>
                  <a:srgbClr val="000000"/>
                </a:solidFill>
                <a:latin typeface="Aileron Bold"/>
              </a:rPr>
              <a:t>RESULT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746976" y="2227590"/>
            <a:ext cx="12512324" cy="1910940"/>
            <a:chOff x="0" y="0"/>
            <a:chExt cx="2836643" cy="4332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36643" cy="433225"/>
            </a:xfrm>
            <a:custGeom>
              <a:avLst/>
              <a:gdLst/>
              <a:ahLst/>
              <a:cxnLst/>
              <a:rect r="r" b="b" t="t" l="l"/>
              <a:pathLst>
                <a:path h="433225" w="2836643">
                  <a:moveTo>
                    <a:pt x="0" y="0"/>
                  </a:moveTo>
                  <a:lnTo>
                    <a:pt x="2836643" y="0"/>
                  </a:lnTo>
                  <a:lnTo>
                    <a:pt x="2836643" y="433225"/>
                  </a:lnTo>
                  <a:lnTo>
                    <a:pt x="0" y="433225"/>
                  </a:lnTo>
                  <a:close/>
                </a:path>
              </a:pathLst>
            </a:custGeom>
            <a:solidFill>
              <a:srgbClr val="36D1D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836643" cy="4427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Aileron Bold"/>
                </a:rPr>
                <a:t>                    PERFORMANCE TRENDS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269236" y="2820078"/>
            <a:ext cx="725964" cy="72596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36D1D6"/>
                  </a:solidFill>
                  <a:latin typeface="Aileron Bold"/>
                </a:rPr>
                <a:t>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746976" y="4174408"/>
            <a:ext cx="12512324" cy="1910940"/>
            <a:chOff x="0" y="0"/>
            <a:chExt cx="2836643" cy="4332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36643" cy="433225"/>
            </a:xfrm>
            <a:custGeom>
              <a:avLst/>
              <a:gdLst/>
              <a:ahLst/>
              <a:cxnLst/>
              <a:rect r="r" b="b" t="t" l="l"/>
              <a:pathLst>
                <a:path h="433225" w="2836643">
                  <a:moveTo>
                    <a:pt x="0" y="0"/>
                  </a:moveTo>
                  <a:lnTo>
                    <a:pt x="2836643" y="0"/>
                  </a:lnTo>
                  <a:lnTo>
                    <a:pt x="2836643" y="433225"/>
                  </a:lnTo>
                  <a:lnTo>
                    <a:pt x="0" y="433225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2836643" cy="4427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Aileron Bold"/>
                </a:rPr>
                <a:t>                    INFORMED DECISION-MAKING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269236" y="4769265"/>
            <a:ext cx="725964" cy="72596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37C9EF"/>
                  </a:solidFill>
                  <a:latin typeface="Aileron Bold"/>
                </a:rPr>
                <a:t>3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746976" y="6118545"/>
            <a:ext cx="12512324" cy="1910940"/>
            <a:chOff x="0" y="0"/>
            <a:chExt cx="2836643" cy="43322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836643" cy="433225"/>
            </a:xfrm>
            <a:custGeom>
              <a:avLst/>
              <a:gdLst/>
              <a:ahLst/>
              <a:cxnLst/>
              <a:rect r="r" b="b" t="t" l="l"/>
              <a:pathLst>
                <a:path h="433225" w="2836643">
                  <a:moveTo>
                    <a:pt x="0" y="0"/>
                  </a:moveTo>
                  <a:lnTo>
                    <a:pt x="2836643" y="0"/>
                  </a:lnTo>
                  <a:lnTo>
                    <a:pt x="2836643" y="433225"/>
                  </a:lnTo>
                  <a:lnTo>
                    <a:pt x="0" y="433225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2836643" cy="4427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Aileron Bold"/>
                </a:rPr>
                <a:t>                    BROADER IMPACT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269236" y="6716084"/>
            <a:ext cx="725964" cy="72596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2C92D5"/>
                  </a:solidFill>
                  <a:latin typeface="Aileron Bold"/>
                </a:rPr>
                <a:t>4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746976" y="8062682"/>
            <a:ext cx="12512324" cy="1910940"/>
            <a:chOff x="0" y="0"/>
            <a:chExt cx="2836643" cy="43322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836643" cy="433225"/>
            </a:xfrm>
            <a:custGeom>
              <a:avLst/>
              <a:gdLst/>
              <a:ahLst/>
              <a:cxnLst/>
              <a:rect r="r" b="b" t="t" l="l"/>
              <a:pathLst>
                <a:path h="433225" w="2836643">
                  <a:moveTo>
                    <a:pt x="0" y="0"/>
                  </a:moveTo>
                  <a:lnTo>
                    <a:pt x="2836643" y="0"/>
                  </a:lnTo>
                  <a:lnTo>
                    <a:pt x="2836643" y="433225"/>
                  </a:lnTo>
                  <a:lnTo>
                    <a:pt x="0" y="433225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2836643" cy="4427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Aileron Bold"/>
                </a:rPr>
                <a:t>                    BENEFITS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269236" y="8660221"/>
            <a:ext cx="725964" cy="72596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13538A"/>
                  </a:solidFill>
                  <a:latin typeface="Aileron Bold"/>
                </a:rPr>
                <a:t>5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1390463" y="1036026"/>
            <a:ext cx="5318600" cy="39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6"/>
              </a:lnSpc>
            </a:pPr>
            <a:r>
              <a:rPr lang="en-US" sz="2555" spc="38">
                <a:solidFill>
                  <a:srgbClr val="FFFFFF"/>
                </a:solidFill>
                <a:latin typeface="Aileron"/>
              </a:rPr>
              <a:t>Reducing time and effort.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390463" y="2878408"/>
            <a:ext cx="5318600" cy="39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6"/>
              </a:lnSpc>
            </a:pPr>
            <a:r>
              <a:rPr lang="en-US" sz="2555" spc="38">
                <a:solidFill>
                  <a:srgbClr val="FFFFFF"/>
                </a:solidFill>
                <a:latin typeface="Aileron"/>
              </a:rPr>
              <a:t>Offering valuable insights.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390463" y="4926853"/>
            <a:ext cx="5318600" cy="39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6"/>
              </a:lnSpc>
            </a:pPr>
            <a:r>
              <a:rPr lang="en-US" sz="2555" spc="38">
                <a:solidFill>
                  <a:srgbClr val="FFFFFF"/>
                </a:solidFill>
                <a:latin typeface="Aileron"/>
              </a:rPr>
              <a:t>Empowering institutions.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390463" y="6677197"/>
            <a:ext cx="5318600" cy="78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6"/>
              </a:lnSpc>
            </a:pPr>
            <a:r>
              <a:rPr lang="en-US" sz="2555" spc="38">
                <a:solidFill>
                  <a:srgbClr val="FFFFFF"/>
                </a:solidFill>
                <a:latin typeface="Aileron"/>
              </a:rPr>
              <a:t>Enhancing higher education in India.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390463" y="8621334"/>
            <a:ext cx="5318600" cy="78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6"/>
              </a:lnSpc>
            </a:pPr>
            <a:r>
              <a:rPr lang="en-US" sz="2555" spc="38">
                <a:solidFill>
                  <a:srgbClr val="FFFFFF"/>
                </a:solidFill>
                <a:latin typeface="Aileron"/>
              </a:rPr>
              <a:t>Colleges and students will be benefitted.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06813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3" y="55880"/>
                    <a:pt x="5906813" y="124460"/>
                  </a:cubicBezTo>
                  <a:lnTo>
                    <a:pt x="5906813" y="3072073"/>
                  </a:lnTo>
                  <a:cubicBezTo>
                    <a:pt x="5906813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7259300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438275" cy="1438275"/>
          </a:xfrm>
          <a:custGeom>
            <a:avLst/>
            <a:gdLst/>
            <a:ahLst/>
            <a:cxnLst/>
            <a:rect r="r" b="b" t="t" l="l"/>
            <a:pathLst>
              <a:path h="1438275" w="1438275">
                <a:moveTo>
                  <a:pt x="0" y="0"/>
                </a:moveTo>
                <a:lnTo>
                  <a:pt x="1438275" y="0"/>
                </a:lnTo>
                <a:lnTo>
                  <a:pt x="1438275" y="1438275"/>
                </a:lnTo>
                <a:lnTo>
                  <a:pt x="0" y="14382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4599" y="1202969"/>
            <a:ext cx="786476" cy="1005958"/>
          </a:xfrm>
          <a:custGeom>
            <a:avLst/>
            <a:gdLst/>
            <a:ahLst/>
            <a:cxnLst/>
            <a:rect r="r" b="b" t="t" l="l"/>
            <a:pathLst>
              <a:path h="1005958" w="786476">
                <a:moveTo>
                  <a:pt x="0" y="0"/>
                </a:moveTo>
                <a:lnTo>
                  <a:pt x="786477" y="0"/>
                </a:lnTo>
                <a:lnTo>
                  <a:pt x="786477" y="1005959"/>
                </a:lnTo>
                <a:lnTo>
                  <a:pt x="0" y="10059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615696" y="1028700"/>
            <a:ext cx="4114800" cy="41148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25061" t="0" r="-25061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144500" y="1028700"/>
            <a:ext cx="4114800" cy="411480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25061" t="0" r="-25061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7158114" y="1574884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3" y="0"/>
                </a:lnTo>
                <a:lnTo>
                  <a:pt x="634043" y="634044"/>
                </a:lnTo>
                <a:lnTo>
                  <a:pt x="0" y="6340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33315" y="2790825"/>
            <a:ext cx="9908501" cy="147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89"/>
              </a:lnSpc>
              <a:spcBef>
                <a:spcPct val="0"/>
              </a:spcBef>
            </a:pPr>
            <a:r>
              <a:rPr lang="en-US" sz="8706">
                <a:solidFill>
                  <a:srgbClr val="FFFFFF"/>
                </a:solidFill>
                <a:latin typeface="Inter Bold"/>
              </a:rPr>
              <a:t>Future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85971" y="2790825"/>
            <a:ext cx="3840764" cy="147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89"/>
              </a:lnSpc>
              <a:spcBef>
                <a:spcPct val="0"/>
              </a:spcBef>
            </a:pPr>
            <a:r>
              <a:rPr lang="en-US" sz="8706">
                <a:solidFill>
                  <a:srgbClr val="F3BE66"/>
                </a:solidFill>
                <a:latin typeface="Inter Bold"/>
              </a:rPr>
              <a:t>Scope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2450" y="6838469"/>
            <a:ext cx="5052845" cy="1314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9"/>
              </a:lnSpc>
              <a:spcBef>
                <a:spcPct val="0"/>
              </a:spcBef>
            </a:pPr>
            <a:r>
              <a:rPr lang="en-US" sz="2513">
                <a:solidFill>
                  <a:srgbClr val="FFFFFF"/>
                </a:solidFill>
                <a:latin typeface="Poppins"/>
              </a:rPr>
              <a:t>Virtual Reality (VR) for faster and accurate online college inspections.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2450" y="5841725"/>
            <a:ext cx="5052845" cy="76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8"/>
              </a:lnSpc>
              <a:spcBef>
                <a:spcPct val="0"/>
              </a:spcBef>
            </a:pPr>
            <a:r>
              <a:rPr lang="en-US" sz="4241">
                <a:solidFill>
                  <a:srgbClr val="F3BE66"/>
                </a:solidFill>
                <a:latin typeface="Poppins Bold"/>
              </a:rPr>
              <a:t>Using VR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49565" y="6838469"/>
            <a:ext cx="5052845" cy="2182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9"/>
              </a:lnSpc>
              <a:spcBef>
                <a:spcPct val="0"/>
              </a:spcBef>
            </a:pPr>
            <a:r>
              <a:rPr lang="en-US" sz="2513">
                <a:solidFill>
                  <a:srgbClr val="FFFFFF"/>
                </a:solidFill>
                <a:latin typeface="Poppins"/>
              </a:rPr>
              <a:t>It can provide actionable recommendations for improving specific areas within an institution enhancing the overall quality of education.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49565" y="5851250"/>
            <a:ext cx="5052845" cy="70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8"/>
              </a:lnSpc>
              <a:spcBef>
                <a:spcPct val="0"/>
              </a:spcBef>
            </a:pPr>
            <a:r>
              <a:rPr lang="en-US" sz="3941">
                <a:solidFill>
                  <a:srgbClr val="F3BE66"/>
                </a:solidFill>
                <a:latin typeface="Poppins Bold"/>
              </a:rPr>
              <a:t>Suggestion System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46681" y="6838469"/>
            <a:ext cx="5052845" cy="264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9"/>
              </a:lnSpc>
              <a:spcBef>
                <a:spcPct val="0"/>
              </a:spcBef>
            </a:pPr>
            <a:r>
              <a:rPr lang="en-US" sz="2513">
                <a:solidFill>
                  <a:srgbClr val="FFFFFF"/>
                </a:solidFill>
                <a:latin typeface="Poppins"/>
              </a:rPr>
              <a:t>T</a:t>
            </a:r>
            <a:r>
              <a:rPr lang="en-US" sz="2513">
                <a:solidFill>
                  <a:srgbClr val="FFFFFF"/>
                </a:solidFill>
                <a:latin typeface="Poppins"/>
                <a:hlinkClick r:id="rId12" tooltip="https://www.canva.com/design/DAFy5TQaoGo/TEhldYf857p0AdemGpEFFw/edit?utm_content=DAFy5TQaoGo&amp;utm_campaign=designshare&amp;utm_medium=link2&amp;utm_source=sharebutton"/>
              </a:rPr>
              <a:t>he future scope of our product holds incredible promise. It's about enhancing higher education in India. It's about shaping the future of colleges and universities.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46681" y="5860775"/>
            <a:ext cx="5052845" cy="66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38"/>
              </a:lnSpc>
              <a:spcBef>
                <a:spcPct val="0"/>
              </a:spcBef>
            </a:pPr>
            <a:r>
              <a:rPr lang="en-US" sz="3741">
                <a:solidFill>
                  <a:srgbClr val="F3BE66"/>
                </a:solidFill>
                <a:latin typeface="Poppins Bold"/>
              </a:rPr>
              <a:t>Immensely Scalable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9047" y="3067232"/>
            <a:ext cx="3404188" cy="3404188"/>
            <a:chOff x="0" y="0"/>
            <a:chExt cx="4538917" cy="453891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538917" cy="4538917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22"/>
                  </a:lnSpc>
                </a:pPr>
              </a:p>
            </p:txBody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287720" y="285566"/>
              <a:ext cx="3967800" cy="3967784"/>
              <a:chOff x="0" y="0"/>
              <a:chExt cx="6350000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-12412" r="0" b="-12412"/>
                </a:stretch>
              </a:blip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13298295" y="3067232"/>
            <a:ext cx="3404188" cy="3404188"/>
            <a:chOff x="0" y="0"/>
            <a:chExt cx="4538917" cy="453891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538917" cy="4538917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22"/>
                  </a:lnSpc>
                </a:pPr>
              </a:p>
            </p:txBody>
          </p:sp>
        </p:grp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285558" y="285566"/>
              <a:ext cx="3967800" cy="3967784"/>
              <a:chOff x="0" y="0"/>
              <a:chExt cx="6350000" cy="634997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-14285" r="0" b="-14285"/>
                </a:stretch>
              </a:blipFill>
            </p:spPr>
          </p:sp>
        </p:grp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389181" y="2938321"/>
            <a:ext cx="3676370" cy="3662009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38887" r="223" b="-38887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24627" y="6614098"/>
            <a:ext cx="5733882" cy="72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3"/>
              </a:lnSpc>
            </a:pPr>
            <a:r>
              <a:rPr lang="en-US" sz="4502" spc="225">
                <a:solidFill>
                  <a:srgbClr val="FFFFFF"/>
                </a:solidFill>
                <a:latin typeface="Aileron Bold"/>
              </a:rPr>
              <a:t>Sumit Soni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4627" y="7295597"/>
            <a:ext cx="5733882" cy="60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3"/>
              </a:lnSpc>
              <a:spcBef>
                <a:spcPct val="0"/>
              </a:spcBef>
            </a:pPr>
            <a:r>
              <a:rPr lang="en-US" sz="3502" spc="70">
                <a:solidFill>
                  <a:srgbClr val="FFFFFF"/>
                </a:solidFill>
                <a:latin typeface="Playfair Display Bold"/>
              </a:rPr>
              <a:t>ECE, NIT Raipur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448711" y="6721421"/>
            <a:ext cx="5361434" cy="684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3"/>
              </a:lnSpc>
            </a:pPr>
            <a:r>
              <a:rPr lang="en-US" sz="4210" spc="210">
                <a:solidFill>
                  <a:srgbClr val="FFFFFF"/>
                </a:solidFill>
                <a:latin typeface="Aileron Bold"/>
              </a:rPr>
              <a:t>Shrey shukla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48711" y="7349110"/>
            <a:ext cx="5361434" cy="553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84"/>
              </a:lnSpc>
              <a:spcBef>
                <a:spcPct val="0"/>
              </a:spcBef>
            </a:pPr>
            <a:r>
              <a:rPr lang="en-US" sz="3274" spc="65">
                <a:solidFill>
                  <a:srgbClr val="FFFFFF"/>
                </a:solidFill>
                <a:latin typeface="Playfair Display Bold"/>
              </a:rPr>
              <a:t>ECE, NIT Raipur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82259" y="6708854"/>
            <a:ext cx="5420883" cy="691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4"/>
              </a:lnSpc>
            </a:pPr>
            <a:r>
              <a:rPr lang="en-US" sz="4257" spc="212">
                <a:solidFill>
                  <a:srgbClr val="FFFFFF"/>
                </a:solidFill>
                <a:latin typeface="Aileron Bold"/>
              </a:rPr>
              <a:t>Adarsh Sahu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82259" y="7334084"/>
            <a:ext cx="5420883" cy="56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35"/>
              </a:lnSpc>
              <a:spcBef>
                <a:spcPct val="0"/>
              </a:spcBef>
            </a:pPr>
            <a:r>
              <a:rPr lang="en-US" sz="3311" spc="66">
                <a:solidFill>
                  <a:srgbClr val="FFFFFF"/>
                </a:solidFill>
                <a:latin typeface="Playfair Display Bold"/>
              </a:rPr>
              <a:t>MME, NIT Raipur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60122" y="1062477"/>
            <a:ext cx="852213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Meet the Team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664815" y="-2623185"/>
            <a:ext cx="5246370" cy="5246370"/>
            <a:chOff x="0" y="0"/>
            <a:chExt cx="1708150" cy="17081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C6489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128722" y="7568984"/>
            <a:ext cx="2130578" cy="2130578"/>
            <a:chOff x="0" y="0"/>
            <a:chExt cx="1708150" cy="17081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C6489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17574" y="294941"/>
            <a:ext cx="2130578" cy="2130578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C6489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-2623185" y="7663815"/>
            <a:ext cx="5246370" cy="5246370"/>
            <a:chOff x="0" y="0"/>
            <a:chExt cx="1708150" cy="17081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C648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6331276"/>
            <a:ext cx="908326" cy="90832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C648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3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350974" y="3047398"/>
            <a:ext cx="908326" cy="90832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C648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3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615085" y="1579127"/>
            <a:ext cx="908326" cy="90832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C648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3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764589" y="7799548"/>
            <a:ext cx="908326" cy="90832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C648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37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466222" y="4118117"/>
            <a:ext cx="13355557" cy="155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69"/>
              </a:lnSpc>
              <a:spcBef>
                <a:spcPct val="0"/>
              </a:spcBef>
            </a:pPr>
            <a:r>
              <a:rPr lang="en-US" sz="12493">
                <a:solidFill>
                  <a:srgbClr val="3C6489"/>
                </a:solidFill>
                <a:latin typeface="Glacial Indifference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DAFy5TQaoGo</dc:identifier>
  <dcterms:modified xsi:type="dcterms:W3CDTF">2011-08-01T06:04:30Z</dcterms:modified>
  <cp:revision>1</cp:revision>
  <dc:title>"Boosting NIRF Rankings: The Ultimate Predictor and Enhancement Adviser"</dc:title>
</cp:coreProperties>
</file>